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1A901-9593-4683-A6F2-07C493D38AA8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60EA-090A-4EB6-B722-68D6D50B27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79903-65DC-466D-8AF2-472E4F160F5E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8CF7-DC51-4BBC-A0C5-C352089E70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180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5B1B47-B2E2-480A-9877-490BA49B17D3}" type="datetimeFigureOut">
              <a:rPr lang="cs-CZ" smtClean="0"/>
              <a:pPr/>
              <a:t>26.11.2013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4B0A78-1A3F-4189-88BC-B48728A885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Kdo je rodinným příslušníkem občana Evropské unie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cs-CZ" sz="1400" dirty="0" smtClean="0"/>
              <a:t>Mgr. </a:t>
            </a:r>
            <a:r>
              <a:rPr lang="cs-CZ" sz="1400" smtClean="0"/>
              <a:t>Věra Pazderová, </a:t>
            </a:r>
            <a:r>
              <a:rPr lang="cs-CZ" sz="1400" dirty="0" smtClean="0"/>
              <a:t>LL.M.</a:t>
            </a:r>
          </a:p>
          <a:p>
            <a:pPr algn="ctr"/>
            <a:r>
              <a:rPr lang="cs-CZ" sz="1400" dirty="0" smtClean="0"/>
              <a:t>Mgr. Jan Jirásek, Ph.D.</a:t>
            </a:r>
          </a:p>
          <a:p>
            <a:pPr algn="ctr"/>
            <a:r>
              <a:rPr lang="cs-CZ" sz="1400" dirty="0" smtClean="0"/>
              <a:t>Nejvyšší správní soud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pobytu cizinců (č. 326/1999 Sb.)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§ 15a odst. 4 zákona o pobytu cizinců: </a:t>
            </a:r>
            <a:r>
              <a:rPr lang="cs-CZ" sz="2000" i="1" dirty="0" smtClean="0"/>
              <a:t>Ustanovení tohoto zákona týkající se rodinného příslušníka občana Evropské unie použijí i na cizince, který je rodinným příslušníkem státního občana České republiky.</a:t>
            </a:r>
          </a:p>
          <a:p>
            <a:pPr algn="just"/>
            <a:r>
              <a:rPr lang="cs-CZ" sz="2000" dirty="0" smtClean="0"/>
              <a:t>Usnesení rozšířeného senátu Nejvyššího správního soudu ze dne 26.7.2011, č. </a:t>
            </a:r>
            <a:r>
              <a:rPr lang="cs-CZ" sz="2000" dirty="0" err="1" smtClean="0"/>
              <a:t>j</a:t>
            </a:r>
            <a:r>
              <a:rPr lang="cs-CZ" sz="2000" dirty="0" smtClean="0"/>
              <a:t>. 3 As 4/2010 – 151, publikované pod č. 2420/2011 Sb. NSS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Děkuji za pozornost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cs-CZ" sz="1600" dirty="0" smtClean="0"/>
              <a:t>vera.pazderova@nssoud.cz</a:t>
            </a:r>
          </a:p>
          <a:p>
            <a:pPr marL="82296" indent="0" algn="ctr">
              <a:buNone/>
            </a:pPr>
            <a:r>
              <a:rPr lang="cs-CZ" sz="1600" dirty="0" smtClean="0"/>
              <a:t>jan.jirasek@nssoud.cz</a:t>
            </a:r>
          </a:p>
          <a:p>
            <a:pPr marL="82296" indent="0" algn="just">
              <a:buNone/>
            </a:pPr>
            <a:endParaRPr lang="cs-CZ" sz="1600" dirty="0"/>
          </a:p>
          <a:p>
            <a:pPr marL="82296" indent="0" algn="just">
              <a:buNone/>
            </a:pP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Obrázek 4" descr="liny_honza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9558" y="2577367"/>
            <a:ext cx="2232248" cy="16188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066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Které občany EU má směrnice na mysli?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600" dirty="0" smtClean="0"/>
              <a:t>Směrnice Evropského parlamentu a Rady 2004/38/ES ze dne 29. dubna 2004 o právu občanů Unie a jejich rodinných příslušníků svobodně se pohybovat a pobývat na území členských států</a:t>
            </a:r>
          </a:p>
          <a:p>
            <a:pPr algn="just"/>
            <a:r>
              <a:rPr lang="cs-CZ" sz="1600" dirty="0" smtClean="0"/>
              <a:t>Článek 2 bod 1: </a:t>
            </a:r>
            <a:r>
              <a:rPr lang="cs-CZ" sz="1600" i="1" dirty="0" smtClean="0"/>
              <a:t>Občanem EU je osoba, která je státním příslušníkem některého členského státu.</a:t>
            </a:r>
          </a:p>
          <a:p>
            <a:pPr algn="just"/>
            <a:r>
              <a:rPr lang="cs-CZ" sz="1600" dirty="0" smtClean="0"/>
              <a:t>Článek 3: </a:t>
            </a:r>
            <a:r>
              <a:rPr lang="cs-CZ" sz="1600" i="1" dirty="0" smtClean="0"/>
              <a:t>Tato směrnice se vztahuje na všechny občany Unie, kteří se </a:t>
            </a:r>
            <a:r>
              <a:rPr lang="cs-CZ" sz="1600" b="1" i="1" u="sng" dirty="0" smtClean="0"/>
              <a:t>stěhují</a:t>
            </a:r>
            <a:r>
              <a:rPr lang="cs-CZ" sz="1600" i="1" dirty="0" smtClean="0"/>
              <a:t> do jiného členského státu, než jehož jsou státními příslušníky, nebo v takovém členském státě </a:t>
            </a:r>
            <a:r>
              <a:rPr lang="cs-CZ" sz="1600" b="1" i="1" u="sng" dirty="0" smtClean="0"/>
              <a:t>pobývají</a:t>
            </a:r>
            <a:r>
              <a:rPr lang="cs-CZ" sz="1600" i="1" dirty="0" smtClean="0"/>
              <a:t>, a na jejich rodinné příslušníky ve smyslu čl. 2 bodu 2, kteří je doprovázejí nebo následují.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Které občany EU má směrnice na mysli?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1412776"/>
            <a:ext cx="1120168" cy="3250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1800" dirty="0" smtClean="0"/>
              <a:t>STÁT 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020272" y="1399338"/>
            <a:ext cx="1011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STÁT  B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5796136" y="1340768"/>
            <a:ext cx="72008" cy="453650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 descr="liny_honza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5" y="1988840"/>
            <a:ext cx="2232248" cy="1618842"/>
          </a:xfrm>
          <a:prstGeom prst="rect">
            <a:avLst/>
          </a:prstGeom>
        </p:spPr>
      </p:pic>
      <p:pic>
        <p:nvPicPr>
          <p:cNvPr id="14" name="Obrázek 13" descr="honza jde do svě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2780928"/>
            <a:ext cx="1724769" cy="2778795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1511661" y="17728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Občan státu 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23927" y="2492896"/>
            <a:ext cx="15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Občan státu B</a:t>
            </a:r>
            <a:endParaRPr lang="cs-CZ" dirty="0"/>
          </a:p>
        </p:txBody>
      </p:sp>
      <p:pic>
        <p:nvPicPr>
          <p:cNvPr id="19" name="Obrázek 18" descr="chaloup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1988840"/>
            <a:ext cx="1858510" cy="2468127"/>
          </a:xfrm>
          <a:prstGeom prst="rect">
            <a:avLst/>
          </a:prstGeom>
        </p:spPr>
      </p:pic>
      <p:sp>
        <p:nvSpPr>
          <p:cNvPr id="18" name="Volný tvar 17"/>
          <p:cNvSpPr/>
          <p:nvPr/>
        </p:nvSpPr>
        <p:spPr>
          <a:xfrm>
            <a:off x="4265707" y="4005064"/>
            <a:ext cx="3762677" cy="1709936"/>
          </a:xfrm>
          <a:custGeom>
            <a:avLst/>
            <a:gdLst>
              <a:gd name="connsiteX0" fmla="*/ 3685987 w 3685987"/>
              <a:gd name="connsiteY0" fmla="*/ 0 h 1707776"/>
              <a:gd name="connsiteX1" fmla="*/ 3417046 w 3685987"/>
              <a:gd name="connsiteY1" fmla="*/ 519952 h 1707776"/>
              <a:gd name="connsiteX2" fmla="*/ 2735728 w 3685987"/>
              <a:gd name="connsiteY2" fmla="*/ 1102658 h 1707776"/>
              <a:gd name="connsiteX3" fmla="*/ 1444811 w 3685987"/>
              <a:gd name="connsiteY3" fmla="*/ 1568823 h 1707776"/>
              <a:gd name="connsiteX4" fmla="*/ 324222 w 3685987"/>
              <a:gd name="connsiteY4" fmla="*/ 1658470 h 1707776"/>
              <a:gd name="connsiteX5" fmla="*/ 46317 w 3685987"/>
              <a:gd name="connsiteY5" fmla="*/ 1272988 h 1707776"/>
              <a:gd name="connsiteX6" fmla="*/ 46317 w 3685987"/>
              <a:gd name="connsiteY6" fmla="*/ 1255058 h 1707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85987" h="1707776">
                <a:moveTo>
                  <a:pt x="3685987" y="0"/>
                </a:moveTo>
                <a:cubicBezTo>
                  <a:pt x="3630704" y="168088"/>
                  <a:pt x="3575422" y="336176"/>
                  <a:pt x="3417046" y="519952"/>
                </a:cubicBezTo>
                <a:cubicBezTo>
                  <a:pt x="3258670" y="703728"/>
                  <a:pt x="3064434" y="927846"/>
                  <a:pt x="2735728" y="1102658"/>
                </a:cubicBezTo>
                <a:cubicBezTo>
                  <a:pt x="2407022" y="1277470"/>
                  <a:pt x="1846729" y="1476188"/>
                  <a:pt x="1444811" y="1568823"/>
                </a:cubicBezTo>
                <a:cubicBezTo>
                  <a:pt x="1042893" y="1661458"/>
                  <a:pt x="557304" y="1707776"/>
                  <a:pt x="324222" y="1658470"/>
                </a:cubicBezTo>
                <a:cubicBezTo>
                  <a:pt x="91140" y="1609164"/>
                  <a:pt x="92634" y="1340223"/>
                  <a:pt x="46317" y="1272988"/>
                </a:cubicBezTo>
                <a:cubicBezTo>
                  <a:pt x="0" y="1205753"/>
                  <a:pt x="23158" y="1230405"/>
                  <a:pt x="46317" y="1255058"/>
                </a:cubicBezTo>
              </a:path>
            </a:pathLst>
          </a:custGeom>
          <a:ln w="34925">
            <a:prstDash val="dash"/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Rodinný příslušník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Čl. 2 odst. 2 směrnice 2004/38/ES</a:t>
            </a:r>
          </a:p>
          <a:p>
            <a:pPr>
              <a:buNone/>
            </a:pPr>
            <a:r>
              <a:rPr lang="cs-CZ" dirty="0" smtClean="0"/>
              <a:t>a) </a:t>
            </a:r>
            <a:r>
              <a:rPr lang="cs-CZ" b="1" dirty="0" smtClean="0"/>
              <a:t>manžel nebo manželka</a:t>
            </a:r>
            <a:r>
              <a:rPr lang="cs-CZ" dirty="0" smtClean="0"/>
              <a:t>;</a:t>
            </a:r>
          </a:p>
          <a:p>
            <a:pPr>
              <a:buNone/>
            </a:pPr>
            <a:r>
              <a:rPr lang="cs-CZ" dirty="0" smtClean="0"/>
              <a:t>b) </a:t>
            </a:r>
            <a:r>
              <a:rPr lang="cs-CZ" b="1" dirty="0" smtClean="0"/>
              <a:t>partner</a:t>
            </a:r>
            <a:r>
              <a:rPr lang="cs-CZ" dirty="0" smtClean="0"/>
              <a:t>, se kterým občan Unie uzavřel registrované partnerství na základě právních předpisů členského státu, zachází-li právní řád hostitelského členského státu s registrovaným partnerstvím jako s manželstvím, v souladu s podmínkami stanovenými souvisejícími právními předpisy hostitelského členského státu;</a:t>
            </a:r>
          </a:p>
          <a:p>
            <a:pPr>
              <a:buNone/>
            </a:pPr>
            <a:r>
              <a:rPr lang="cs-CZ" dirty="0" smtClean="0"/>
              <a:t>c) </a:t>
            </a:r>
            <a:r>
              <a:rPr lang="cs-CZ" b="1" dirty="0" smtClean="0"/>
              <a:t>potomci v přímé linii</a:t>
            </a:r>
            <a:r>
              <a:rPr lang="cs-CZ" dirty="0" smtClean="0"/>
              <a:t>, kteří jsou mladší 21 let nebo jsou vyživovanými osobami, a takoví potomci manžela či manželky nebo partnera či partnerky stanovení v písmenu b);</a:t>
            </a:r>
          </a:p>
          <a:p>
            <a:pPr>
              <a:buNone/>
            </a:pPr>
            <a:r>
              <a:rPr lang="cs-CZ" dirty="0" smtClean="0"/>
              <a:t>d) </a:t>
            </a:r>
            <a:r>
              <a:rPr lang="cs-CZ" b="1" dirty="0" smtClean="0"/>
              <a:t>předci v přímé linii</a:t>
            </a:r>
            <a:r>
              <a:rPr lang="cs-CZ" dirty="0" smtClean="0"/>
              <a:t>, kteří jsou vyživovanými osobami, a takoví předci manžela či manželky nebo partnera či partnerky stanovení v písmenu b);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Čistě vnitrostátní situace</a:t>
            </a:r>
            <a:br>
              <a:rPr lang="cs-CZ" sz="2800" dirty="0" smtClean="0"/>
            </a:br>
            <a:r>
              <a:rPr lang="cs-CZ" sz="2800" i="1" dirty="0" err="1" smtClean="0"/>
              <a:t>wholly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internal</a:t>
            </a:r>
            <a:r>
              <a:rPr lang="cs-CZ" sz="2800" i="1" dirty="0" smtClean="0"/>
              <a:t>/</a:t>
            </a:r>
            <a:r>
              <a:rPr lang="cs-CZ" sz="2800" i="1" dirty="0" err="1" smtClean="0"/>
              <a:t>domestic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situation</a:t>
            </a:r>
            <a:r>
              <a:rPr lang="cs-CZ" sz="2800" i="1" dirty="0" smtClean="0"/>
              <a:t>/rule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600" dirty="0" smtClean="0"/>
              <a:t>Chybí evropský (přeshraniční) prvek</a:t>
            </a:r>
          </a:p>
          <a:p>
            <a:pPr algn="just"/>
            <a:r>
              <a:rPr lang="cs-CZ" sz="1600" dirty="0" smtClean="0"/>
              <a:t>Aplikuje se pouze vnitrostátní (národní) právo; evropské právo aplikovat nelze</a:t>
            </a:r>
            <a:endParaRPr lang="cs-CZ" sz="1600" i="1" dirty="0" smtClean="0"/>
          </a:p>
          <a:p>
            <a:pPr algn="just"/>
            <a:r>
              <a:rPr lang="cs-CZ" sz="1600" dirty="0" smtClean="0"/>
              <a:t>Spojené věci 35 a 36/82 </a:t>
            </a:r>
            <a:r>
              <a:rPr lang="cs-CZ" sz="1600" i="1" dirty="0" err="1" smtClean="0"/>
              <a:t>Morson</a:t>
            </a:r>
            <a:r>
              <a:rPr lang="cs-CZ" sz="1600" i="1" dirty="0" smtClean="0"/>
              <a:t> a </a:t>
            </a:r>
            <a:r>
              <a:rPr lang="cs-CZ" sz="1600" i="1" dirty="0" err="1" smtClean="0"/>
              <a:t>Jhanjan</a:t>
            </a:r>
            <a:endParaRPr lang="cs-CZ" sz="1600" i="1" dirty="0" smtClean="0"/>
          </a:p>
          <a:p>
            <a:pPr algn="just"/>
            <a:r>
              <a:rPr lang="cs-CZ" sz="1600" dirty="0" smtClean="0"/>
              <a:t>Obrácená diskriminace </a:t>
            </a:r>
            <a:r>
              <a:rPr lang="cs-CZ" sz="1600" i="1" dirty="0" smtClean="0"/>
              <a:t>(reverse </a:t>
            </a:r>
            <a:r>
              <a:rPr lang="cs-CZ" sz="1600" i="1" dirty="0" err="1" smtClean="0"/>
              <a:t>discrimination</a:t>
            </a:r>
            <a:r>
              <a:rPr lang="cs-CZ" sz="1600" i="1" dirty="0" smtClean="0"/>
              <a:t>)</a:t>
            </a:r>
          </a:p>
          <a:p>
            <a:pPr algn="just"/>
            <a:r>
              <a:rPr lang="cs-CZ" sz="1600" dirty="0" smtClean="0"/>
              <a:t>Eliminace částečně judikaturou Soudního dvora a právními předpisy členských států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C-60/00 </a:t>
            </a:r>
            <a:r>
              <a:rPr lang="cs-CZ" sz="2800" i="1" dirty="0" err="1" smtClean="0"/>
              <a:t>Carpenter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Volné poskytování služeb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600" dirty="0" smtClean="0"/>
              <a:t>Státní příslušnice Filipín se ve Spojeném království provdala za britského občana, který se živil poskytováním služeb i v jiných členských státech</a:t>
            </a:r>
          </a:p>
          <a:p>
            <a:pPr algn="just"/>
            <a:r>
              <a:rPr lang="cs-CZ" sz="1600" dirty="0" smtClean="0"/>
              <a:t>Pečovala o děti pana </a:t>
            </a:r>
            <a:r>
              <a:rPr lang="cs-CZ" sz="1600" dirty="0" err="1" smtClean="0"/>
              <a:t>Carpentera</a:t>
            </a:r>
            <a:r>
              <a:rPr lang="cs-CZ" sz="1600" dirty="0" smtClean="0"/>
              <a:t> z prvního manželství</a:t>
            </a:r>
          </a:p>
          <a:p>
            <a:pPr algn="just"/>
            <a:r>
              <a:rPr lang="cs-CZ" sz="1600" dirty="0" smtClean="0"/>
              <a:t>Zásah do práva na respektování rodinného života</a:t>
            </a:r>
          </a:p>
          <a:p>
            <a:pPr algn="just"/>
            <a:r>
              <a:rPr lang="cs-CZ" sz="1600" dirty="0" smtClean="0"/>
              <a:t>Zásah do práva na volné poskytování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11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C-34/09 </a:t>
            </a:r>
            <a:r>
              <a:rPr lang="cs-CZ" sz="2800" i="1" dirty="0" err="1" smtClean="0"/>
              <a:t>Ruiz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Zambrano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Občanství unie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1600" dirty="0" smtClean="0"/>
              <a:t>Kolumbijský státní příslušník pobývající v Belgii</a:t>
            </a:r>
          </a:p>
          <a:p>
            <a:pPr algn="just"/>
            <a:r>
              <a:rPr lang="cs-CZ" sz="1600" dirty="0" smtClean="0"/>
              <a:t>Dvě nezletilé děti narozené v Belgii mající belgické občanství, nikdy z ní nevycestovaly</a:t>
            </a:r>
          </a:p>
          <a:p>
            <a:pPr algn="just"/>
            <a:r>
              <a:rPr lang="cs-CZ" sz="1600" dirty="0" smtClean="0"/>
              <a:t>Článek 20 SFEU</a:t>
            </a:r>
          </a:p>
          <a:p>
            <a:pPr marL="356616" lvl="1" indent="0">
              <a:buNone/>
            </a:pPr>
            <a:r>
              <a:rPr lang="cs-CZ" sz="1200" dirty="0"/>
              <a:t>1. Zavádí se občanství Unie. Každá osoba, která má státní příslušnost členského státu, je občanem Unie. Občanství Unie doplňuje občanství členského státu, nenahrazuje je. </a:t>
            </a:r>
          </a:p>
          <a:p>
            <a:pPr marL="356616" lvl="1" indent="0">
              <a:buNone/>
            </a:pPr>
            <a:r>
              <a:rPr lang="cs-CZ" sz="1200" dirty="0"/>
              <a:t>2. Občané Unie mají práva a povinnosti stanovené Smlouvami. Mají mimo jiné: </a:t>
            </a:r>
          </a:p>
          <a:p>
            <a:pPr marL="356616" lvl="1" indent="0">
              <a:buNone/>
            </a:pPr>
            <a:r>
              <a:rPr lang="cs-CZ" sz="1200" dirty="0"/>
              <a:t>a) právo svobodně se pohybovat a pobývat na území členských států; </a:t>
            </a:r>
          </a:p>
          <a:p>
            <a:pPr marL="356616" lvl="1" indent="0">
              <a:buNone/>
            </a:pPr>
            <a:r>
              <a:rPr lang="cs-CZ" sz="1200" dirty="0"/>
              <a:t>b) právo volit a být volen ve volbách do Evropského parlamentu a v obecních volbách v členském státě, v němž mají bydliště, za stejných podmínek jako státní příslušníci tohoto státu; </a:t>
            </a:r>
            <a:r>
              <a:rPr lang="cs-CZ" sz="1200" dirty="0" smtClean="0"/>
              <a:t>c</a:t>
            </a:r>
            <a:r>
              <a:rPr lang="cs-CZ" sz="1200" dirty="0"/>
              <a:t>) na území třetí země, kde členský stát, jehož jsou státními příslušníky, nemá své zastoupení, právo na diplomatickou a konzulární ochranu kterýmkoli členským státem za stejných podmínek jako státní příslušníci tohoto státu; </a:t>
            </a:r>
          </a:p>
          <a:p>
            <a:pPr marL="356616" lvl="1" indent="0">
              <a:buNone/>
            </a:pPr>
            <a:r>
              <a:rPr lang="cs-CZ" sz="1200" dirty="0"/>
              <a:t>d) petiční právo k Evropskému parlamentu, právo obracet se na evropského veřejného ochránce práv a právo obracet se na orgány a poradní instituce Unie v jednom z jazyků Smluv a obdržet odpověď ve stejném jazyce. </a:t>
            </a:r>
          </a:p>
          <a:p>
            <a:pPr marL="356616" lvl="1" indent="0">
              <a:buNone/>
            </a:pPr>
            <a:r>
              <a:rPr lang="cs-CZ" sz="1200" dirty="0"/>
              <a:t>Tato práva se vykonávají za podmínek a v mezích stanovených Smlouvami a opatřeními přijatými na jejich základě. </a:t>
            </a:r>
            <a:r>
              <a:rPr lang="cs-CZ" sz="1200" dirty="0" smtClean="0"/>
              <a:t> </a:t>
            </a:r>
          </a:p>
          <a:p>
            <a:pPr algn="just"/>
            <a:r>
              <a:rPr lang="cs-CZ" sz="1600" dirty="0" smtClean="0"/>
              <a:t>Zásah do </a:t>
            </a:r>
            <a:r>
              <a:rPr lang="cs-CZ" sz="1600" dirty="0"/>
              <a:t>práv plynoucích z </a:t>
            </a:r>
            <a:r>
              <a:rPr lang="cs-CZ" sz="1600" dirty="0" smtClean="0"/>
              <a:t>postavení </a:t>
            </a:r>
            <a:r>
              <a:rPr lang="cs-CZ" sz="1600" dirty="0"/>
              <a:t>občanů </a:t>
            </a:r>
            <a:r>
              <a:rPr lang="cs-CZ" sz="1600" dirty="0" smtClean="0"/>
              <a:t>unie</a:t>
            </a:r>
          </a:p>
          <a:p>
            <a:pPr algn="just"/>
            <a:r>
              <a:rPr lang="cs-CZ" sz="1600" dirty="0"/>
              <a:t>C-256/11 </a:t>
            </a:r>
            <a:r>
              <a:rPr lang="cs-CZ" sz="1600" i="1" dirty="0"/>
              <a:t>Dereci a </a:t>
            </a:r>
            <a:r>
              <a:rPr lang="cs-CZ" sz="1600" i="1" dirty="0" smtClean="0"/>
              <a:t>další</a:t>
            </a:r>
            <a:endParaRPr lang="cs-CZ" sz="16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942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C-434/09 </a:t>
            </a:r>
            <a:r>
              <a:rPr lang="cs-CZ" sz="2800" i="1" dirty="0" err="1" smtClean="0"/>
              <a:t>McCarthy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Více státních občanství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600" dirty="0" smtClean="0"/>
              <a:t>Státní příslušnice Spojeného království disponující též irským občanstvím; nikdy neopustila Spojené království</a:t>
            </a:r>
          </a:p>
          <a:p>
            <a:pPr algn="just"/>
            <a:r>
              <a:rPr lang="cs-CZ" sz="1600" dirty="0" smtClean="0"/>
              <a:t>Uzavřela manželství s jamajským státním příslušníkem</a:t>
            </a:r>
          </a:p>
          <a:p>
            <a:pPr algn="just"/>
            <a:r>
              <a:rPr lang="cs-CZ" sz="1600" dirty="0" smtClean="0"/>
              <a:t>Státní příslušnost jiných členských států je nerozhodná: nevypovídá nic o tom, zda občan unie využil svého práva pohybu a pobytu v jiném členském státě, než jehož je příslušníkem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06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Rozšíření aplikace evropského práva na čistě vnitrostátní situace národním zákonodárcem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530040" cy="48615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pl-PL" sz="1800" dirty="0" smtClean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pl-PL" sz="1800" dirty="0" smtClean="0"/>
              <a:t>Belgie - spojené </a:t>
            </a:r>
            <a:r>
              <a:rPr lang="pl-PL" sz="1800" dirty="0"/>
              <a:t>věci C-297/88 a </a:t>
            </a:r>
            <a:r>
              <a:rPr lang="pl-PL" sz="1800" dirty="0" smtClean="0"/>
              <a:t>C-197/89 Dzodzi 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800" dirty="0" smtClean="0"/>
              <a:t>Česká republika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B0A78-1A3F-4189-88BC-B48728A8858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085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</TotalTime>
  <Words>732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Kdo je rodinným příslušníkem občana Evropské unie</vt:lpstr>
      <vt:lpstr>Které občany EU má směrnice na mysli?</vt:lpstr>
      <vt:lpstr>Které občany EU má směrnice na mysli?</vt:lpstr>
      <vt:lpstr>Rodinný příslušník</vt:lpstr>
      <vt:lpstr>Čistě vnitrostátní situace wholly internal/domestic situation/rule</vt:lpstr>
      <vt:lpstr>C-60/00 Carpenter Volné poskytování služeb</vt:lpstr>
      <vt:lpstr>C-34/09 Ruiz Zambrano Občanství unie</vt:lpstr>
      <vt:lpstr>C-434/09 McCarthy Více státních občanství</vt:lpstr>
      <vt:lpstr>Rozšíření aplikace evropského práva na čistě vnitrostátní situace národním zákonodárcem</vt:lpstr>
      <vt:lpstr>Zákon o pobytu cizinců (č. 326/1999 Sb.) 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Kdo je rodinným příslušníkem občana Evropské unie</dc:title>
  <dc:creator>jirasek</dc:creator>
  <cp:lastModifiedBy>pazderova</cp:lastModifiedBy>
  <cp:revision>29</cp:revision>
  <dcterms:created xsi:type="dcterms:W3CDTF">2013-11-11T16:19:55Z</dcterms:created>
  <dcterms:modified xsi:type="dcterms:W3CDTF">2013-11-26T16:26:19Z</dcterms:modified>
</cp:coreProperties>
</file>